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2080-641C-432E-96D5-323DA56454A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5F25-0CBF-492D-93CA-3DF9455A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2080-641C-432E-96D5-323DA56454A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5F25-0CBF-492D-93CA-3DF9455A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31645" marR="1725295" algn="ctr">
              <a:lnSpc>
                <a:spcPct val="100000"/>
              </a:lnSpc>
              <a:spcBef>
                <a:spcPts val="100"/>
              </a:spcBef>
            </a:pPr>
            <a:r>
              <a:rPr lang="en-US" sz="7200" spc="15" smtClean="0">
                <a:solidFill>
                  <a:srgbClr val="FFC8C8"/>
                </a:solidFill>
              </a:rPr>
              <a:t>D</a:t>
            </a:r>
            <a:r>
              <a:rPr lang="en-US" sz="7200" spc="-10" smtClean="0">
                <a:solidFill>
                  <a:srgbClr val="FFC8C8"/>
                </a:solidFill>
              </a:rPr>
              <a:t>R</a:t>
            </a:r>
            <a:r>
              <a:rPr lang="en-US" sz="7200" spc="25" smtClean="0">
                <a:solidFill>
                  <a:srgbClr val="FFC8C8"/>
                </a:solidFill>
              </a:rPr>
              <a:t>U</a:t>
            </a:r>
            <a:r>
              <a:rPr lang="en-US" sz="7200" spc="-15" smtClean="0">
                <a:solidFill>
                  <a:srgbClr val="FFC8C8"/>
                </a:solidFill>
              </a:rPr>
              <a:t>GS  </a:t>
            </a:r>
            <a:r>
              <a:rPr lang="en-US" sz="7200" smtClean="0">
                <a:solidFill>
                  <a:srgbClr val="FFC8C8"/>
                </a:solidFill>
              </a:rPr>
              <a:t>FOR</a:t>
            </a:r>
            <a:endParaRPr lang="en-US" sz="7200" smtClean="0"/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7200" spc="5" smtClean="0">
                <a:solidFill>
                  <a:srgbClr val="FFC8C8"/>
                </a:solidFill>
              </a:rPr>
              <a:t>DYSLIPIDEMIA</a:t>
            </a:r>
            <a:endParaRPr lang="en-US" sz="7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40" smtClean="0">
                <a:solidFill>
                  <a:srgbClr val="FF0000"/>
                </a:solidFill>
                <a:latin typeface="Calibri"/>
                <a:cs typeface="Calibri"/>
              </a:rPr>
              <a:t>ATHEROSCLEROSIS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40" smtClean="0">
                <a:solidFill>
                  <a:srgbClr val="FF0000"/>
                </a:solidFill>
                <a:latin typeface="Calibri"/>
                <a:cs typeface="Calibri"/>
              </a:rPr>
              <a:t>ATHEROSCLEROSIS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20" smtClean="0">
                <a:solidFill>
                  <a:srgbClr val="FF0000"/>
                </a:solidFill>
                <a:latin typeface="Calibri"/>
                <a:cs typeface="Calibri"/>
              </a:rPr>
              <a:t>MONITORING</a:t>
            </a:r>
            <a:r>
              <a:rPr lang="en-US" sz="4400" spc="-2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lang="en-US" sz="4400" spc="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5" smtClean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20" smtClean="0">
                <a:solidFill>
                  <a:srgbClr val="FF0000"/>
                </a:solidFill>
                <a:latin typeface="Calibri"/>
                <a:cs typeface="Calibri"/>
              </a:rPr>
              <a:t>MONITORING</a:t>
            </a:r>
            <a:r>
              <a:rPr lang="en-US" sz="4400" spc="-2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lang="en-US" sz="4400" spc="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5" smtClean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3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60" smtClean="0">
                <a:solidFill>
                  <a:srgbClr val="FF0000"/>
                </a:solidFill>
                <a:latin typeface="Calibri"/>
                <a:cs typeface="Calibri"/>
              </a:rPr>
              <a:t>TARGETS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lang="en-US" sz="4400" spc="-15" smtClean="0">
                <a:solidFill>
                  <a:srgbClr val="FF0000"/>
                </a:solidFill>
                <a:latin typeface="Calibri"/>
                <a:cs typeface="Calibri"/>
              </a:rPr>
              <a:t>DRUG</a:t>
            </a:r>
            <a:r>
              <a:rPr lang="en-US" sz="4400" spc="2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11505">
              <a:lnSpc>
                <a:spcPct val="100000"/>
              </a:lnSpc>
              <a:spcBef>
                <a:spcPts val="1580"/>
              </a:spcBef>
            </a:pPr>
            <a:r>
              <a:rPr lang="en-US" sz="4400" b="0" spc="-10" smtClean="0">
                <a:solidFill>
                  <a:srgbClr val="63210F"/>
                </a:solidFill>
                <a:latin typeface="Calibri"/>
                <a:cs typeface="Calibri"/>
              </a:rPr>
              <a:t>HMG-CoA</a:t>
            </a:r>
            <a:r>
              <a:rPr lang="en-US" sz="4400" b="0" spc="30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5" smtClean="0">
                <a:solidFill>
                  <a:srgbClr val="63210F"/>
                </a:solidFill>
                <a:latin typeface="Calibri"/>
                <a:cs typeface="Calibri"/>
              </a:rPr>
              <a:t>Reductase</a:t>
            </a:r>
            <a:r>
              <a:rPr lang="en-US" sz="4400" b="0" spc="55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0" smtClean="0">
                <a:solidFill>
                  <a:srgbClr val="63210F"/>
                </a:solidFill>
                <a:latin typeface="Calibri"/>
                <a:cs typeface="Calibri"/>
              </a:rPr>
              <a:t>inhibitors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5" smtClean="0">
                <a:solidFill>
                  <a:srgbClr val="FF0000"/>
                </a:solidFill>
                <a:latin typeface="Calibri"/>
                <a:cs typeface="Calibri"/>
              </a:rPr>
              <a:t>MAJOR</a:t>
            </a:r>
            <a:r>
              <a:rPr lang="en-US" sz="4400" spc="-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LIPIDS</a:t>
            </a:r>
            <a:r>
              <a:rPr lang="en-US" sz="4400" spc="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5" smtClean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en-US" sz="4400" spc="1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lang="en-US" sz="4400" spc="-1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35" smtClean="0">
                <a:solidFill>
                  <a:srgbClr val="FF0000"/>
                </a:solidFill>
                <a:latin typeface="Calibri"/>
                <a:cs typeface="Calibri"/>
              </a:rPr>
              <a:t>BODY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0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11505">
              <a:lnSpc>
                <a:spcPct val="100000"/>
              </a:lnSpc>
              <a:spcBef>
                <a:spcPts val="1580"/>
              </a:spcBef>
            </a:pPr>
            <a:r>
              <a:rPr lang="en-US" sz="4400" b="0" spc="-10" smtClean="0">
                <a:solidFill>
                  <a:srgbClr val="63210F"/>
                </a:solidFill>
                <a:latin typeface="Calibri"/>
                <a:cs typeface="Calibri"/>
              </a:rPr>
              <a:t>HMG-CoA</a:t>
            </a:r>
            <a:r>
              <a:rPr lang="en-US" sz="4400" b="0" spc="30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5" smtClean="0">
                <a:solidFill>
                  <a:srgbClr val="63210F"/>
                </a:solidFill>
                <a:latin typeface="Calibri"/>
                <a:cs typeface="Calibri"/>
              </a:rPr>
              <a:t>Reductase</a:t>
            </a:r>
            <a:r>
              <a:rPr lang="en-US" sz="4400" b="0" spc="55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0" smtClean="0">
                <a:solidFill>
                  <a:srgbClr val="63210F"/>
                </a:solidFill>
                <a:latin typeface="Calibri"/>
                <a:cs typeface="Calibri"/>
              </a:rPr>
              <a:t>inhibitors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11505">
              <a:lnSpc>
                <a:spcPct val="100000"/>
              </a:lnSpc>
              <a:spcBef>
                <a:spcPts val="1580"/>
              </a:spcBef>
            </a:pPr>
            <a:r>
              <a:rPr lang="en-US" sz="4400" b="0" spc="-10" smtClean="0">
                <a:solidFill>
                  <a:srgbClr val="63210F"/>
                </a:solidFill>
                <a:latin typeface="Calibri"/>
                <a:cs typeface="Calibri"/>
              </a:rPr>
              <a:t>HMG-CoA</a:t>
            </a:r>
            <a:r>
              <a:rPr lang="en-US" sz="4400" b="0" spc="30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5" smtClean="0">
                <a:solidFill>
                  <a:srgbClr val="63210F"/>
                </a:solidFill>
                <a:latin typeface="Calibri"/>
                <a:cs typeface="Calibri"/>
              </a:rPr>
              <a:t>Reductase</a:t>
            </a:r>
            <a:r>
              <a:rPr lang="en-US" sz="4400" b="0" spc="55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0" smtClean="0">
                <a:solidFill>
                  <a:srgbClr val="63210F"/>
                </a:solidFill>
                <a:latin typeface="Calibri"/>
                <a:cs typeface="Calibri"/>
              </a:rPr>
              <a:t>inhibitors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11505">
              <a:lnSpc>
                <a:spcPct val="100000"/>
              </a:lnSpc>
              <a:spcBef>
                <a:spcPts val="1580"/>
              </a:spcBef>
            </a:pPr>
            <a:r>
              <a:rPr lang="en-US" sz="4400" b="0" spc="-10" smtClean="0">
                <a:solidFill>
                  <a:srgbClr val="63210F"/>
                </a:solidFill>
                <a:latin typeface="Calibri"/>
                <a:cs typeface="Calibri"/>
              </a:rPr>
              <a:t>HMG-CoA</a:t>
            </a:r>
            <a:r>
              <a:rPr lang="en-US" sz="4400" b="0" spc="30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5" smtClean="0">
                <a:solidFill>
                  <a:srgbClr val="63210F"/>
                </a:solidFill>
                <a:latin typeface="Calibri"/>
                <a:cs typeface="Calibri"/>
              </a:rPr>
              <a:t>Reductase</a:t>
            </a:r>
            <a:r>
              <a:rPr lang="en-US" sz="4400" b="0" spc="55" smtClean="0">
                <a:solidFill>
                  <a:srgbClr val="63210F"/>
                </a:solidFill>
                <a:latin typeface="Calibri"/>
                <a:cs typeface="Calibri"/>
              </a:rPr>
              <a:t> </a:t>
            </a:r>
            <a:r>
              <a:rPr lang="en-US" sz="4400" b="0" spc="-20" smtClean="0">
                <a:solidFill>
                  <a:srgbClr val="63210F"/>
                </a:solidFill>
                <a:latin typeface="Calibri"/>
                <a:cs typeface="Calibri"/>
              </a:rPr>
              <a:t>inhibitors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b="0" spc="-5" smtClean="0">
                <a:solidFill>
                  <a:srgbClr val="16111D"/>
                </a:solidFill>
                <a:latin typeface="Calibri"/>
                <a:cs typeface="Calibri"/>
              </a:rPr>
              <a:t>Bile</a:t>
            </a:r>
            <a:r>
              <a:rPr lang="en-US" sz="4400" b="0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5" smtClean="0">
                <a:solidFill>
                  <a:srgbClr val="16111D"/>
                </a:solidFill>
                <a:latin typeface="Calibri"/>
                <a:cs typeface="Calibri"/>
              </a:rPr>
              <a:t>acid</a:t>
            </a:r>
            <a:r>
              <a:rPr lang="en-US" sz="4400" b="0" spc="15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10" smtClean="0">
                <a:solidFill>
                  <a:srgbClr val="16111D"/>
                </a:solidFill>
                <a:latin typeface="Calibri"/>
                <a:cs typeface="Calibri"/>
              </a:rPr>
              <a:t>binding</a:t>
            </a:r>
            <a:r>
              <a:rPr lang="en-US" sz="4400" b="0" spc="10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15" smtClean="0">
                <a:solidFill>
                  <a:srgbClr val="16111D"/>
                </a:solidFill>
                <a:latin typeface="Calibri"/>
                <a:cs typeface="Calibri"/>
              </a:rPr>
              <a:t>resins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b="0" spc="-5" smtClean="0">
                <a:solidFill>
                  <a:srgbClr val="16111D"/>
                </a:solidFill>
                <a:latin typeface="Calibri"/>
                <a:cs typeface="Calibri"/>
              </a:rPr>
              <a:t>Bile</a:t>
            </a:r>
            <a:r>
              <a:rPr lang="en-US" sz="4400" b="0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5" smtClean="0">
                <a:solidFill>
                  <a:srgbClr val="16111D"/>
                </a:solidFill>
                <a:latin typeface="Calibri"/>
                <a:cs typeface="Calibri"/>
              </a:rPr>
              <a:t>acid</a:t>
            </a:r>
            <a:r>
              <a:rPr lang="en-US" sz="4400" b="0" spc="15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10" smtClean="0">
                <a:solidFill>
                  <a:srgbClr val="16111D"/>
                </a:solidFill>
                <a:latin typeface="Calibri"/>
                <a:cs typeface="Calibri"/>
              </a:rPr>
              <a:t>binding</a:t>
            </a:r>
            <a:r>
              <a:rPr lang="en-US" sz="4400" b="0" spc="10" smtClean="0">
                <a:solidFill>
                  <a:srgbClr val="16111D"/>
                </a:solidFill>
                <a:latin typeface="Calibri"/>
                <a:cs typeface="Calibri"/>
              </a:rPr>
              <a:t> </a:t>
            </a:r>
            <a:r>
              <a:rPr lang="en-US" sz="4400" b="0" spc="-15" smtClean="0">
                <a:solidFill>
                  <a:srgbClr val="16111D"/>
                </a:solidFill>
                <a:latin typeface="Calibri"/>
                <a:cs typeface="Calibri"/>
              </a:rPr>
              <a:t>resins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76805" marR="5080" indent="-2357120">
              <a:lnSpc>
                <a:spcPct val="100000"/>
              </a:lnSpc>
              <a:spcBef>
                <a:spcPts val="110"/>
              </a:spcBef>
            </a:pPr>
            <a:r>
              <a:rPr lang="en-US" b="0" spc="-10" smtClean="0">
                <a:solidFill>
                  <a:srgbClr val="4F6128"/>
                </a:solidFill>
                <a:latin typeface="Calibri"/>
                <a:cs typeface="Calibri"/>
              </a:rPr>
              <a:t>Intestinal</a:t>
            </a:r>
            <a:r>
              <a:rPr lang="en-US" b="0" spc="-4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15" smtClean="0">
                <a:solidFill>
                  <a:srgbClr val="4F6128"/>
                </a:solidFill>
                <a:latin typeface="Calibri"/>
                <a:cs typeface="Calibri"/>
              </a:rPr>
              <a:t>cholesterol</a:t>
            </a:r>
            <a:r>
              <a:rPr lang="en-US" b="0" spc="-7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5" smtClean="0">
                <a:solidFill>
                  <a:srgbClr val="4F6128"/>
                </a:solidFill>
                <a:latin typeface="Calibri"/>
                <a:cs typeface="Calibri"/>
              </a:rPr>
              <a:t>absorption </a:t>
            </a:r>
            <a:r>
              <a:rPr lang="en-US" b="0" spc="-88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15" smtClean="0">
                <a:solidFill>
                  <a:srgbClr val="4F6128"/>
                </a:solidFill>
                <a:latin typeface="Calibri"/>
                <a:cs typeface="Calibri"/>
              </a:rPr>
              <a:t>inhibitors</a:t>
            </a:r>
            <a:endParaRPr lang="en-US" b="0" spc="-15" dirty="0">
              <a:solidFill>
                <a:srgbClr val="4F6128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76805" marR="5080" indent="-2357120">
              <a:lnSpc>
                <a:spcPct val="100000"/>
              </a:lnSpc>
              <a:spcBef>
                <a:spcPts val="110"/>
              </a:spcBef>
            </a:pPr>
            <a:r>
              <a:rPr lang="en-US" b="0" spc="-10" smtClean="0">
                <a:solidFill>
                  <a:srgbClr val="4F6128"/>
                </a:solidFill>
                <a:latin typeface="Calibri"/>
                <a:cs typeface="Calibri"/>
              </a:rPr>
              <a:t>Intestinal</a:t>
            </a:r>
            <a:r>
              <a:rPr lang="en-US" b="0" spc="-4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15" smtClean="0">
                <a:solidFill>
                  <a:srgbClr val="4F6128"/>
                </a:solidFill>
                <a:latin typeface="Calibri"/>
                <a:cs typeface="Calibri"/>
              </a:rPr>
              <a:t>cholesterol</a:t>
            </a:r>
            <a:r>
              <a:rPr lang="en-US" b="0" spc="-7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5" smtClean="0">
                <a:solidFill>
                  <a:srgbClr val="4F6128"/>
                </a:solidFill>
                <a:latin typeface="Calibri"/>
                <a:cs typeface="Calibri"/>
              </a:rPr>
              <a:t>absorption </a:t>
            </a:r>
            <a:r>
              <a:rPr lang="en-US" b="0" spc="-885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en-US" b="0" spc="-15" smtClean="0">
                <a:solidFill>
                  <a:srgbClr val="4F6128"/>
                </a:solidFill>
                <a:latin typeface="Calibri"/>
                <a:cs typeface="Calibri"/>
              </a:rPr>
              <a:t>inhibitors</a:t>
            </a:r>
            <a:endParaRPr lang="en-US" b="0" spc="-15" dirty="0">
              <a:solidFill>
                <a:srgbClr val="4F6128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76805" marR="5080" indent="-2171065">
              <a:lnSpc>
                <a:spcPct val="100000"/>
              </a:lnSpc>
              <a:spcBef>
                <a:spcPts val="110"/>
              </a:spcBef>
            </a:pPr>
            <a:r>
              <a:rPr lang="en-US" b="0" spc="-25" smtClean="0">
                <a:latin typeface="Calibri"/>
                <a:cs typeface="Calibri"/>
              </a:rPr>
              <a:t>Activators </a:t>
            </a:r>
            <a:r>
              <a:rPr lang="en-US" b="0" smtClean="0">
                <a:latin typeface="Calibri"/>
                <a:cs typeface="Calibri"/>
              </a:rPr>
              <a:t>of </a:t>
            </a:r>
            <a:r>
              <a:rPr lang="en-US" b="0" spc="-15" smtClean="0">
                <a:latin typeface="Calibri"/>
                <a:cs typeface="Calibri"/>
              </a:rPr>
              <a:t>lipoprotein </a:t>
            </a:r>
            <a:r>
              <a:rPr lang="en-US" b="0" spc="-5" smtClean="0">
                <a:latin typeface="Calibri"/>
                <a:cs typeface="Calibri"/>
              </a:rPr>
              <a:t>lipase </a:t>
            </a:r>
            <a:r>
              <a:rPr lang="en-US" b="0" spc="-890" smtClean="0">
                <a:latin typeface="Calibri"/>
                <a:cs typeface="Calibri"/>
              </a:rPr>
              <a:t> </a:t>
            </a:r>
            <a:r>
              <a:rPr lang="en-US" b="0" spc="-20" smtClean="0">
                <a:latin typeface="Calibri"/>
                <a:cs typeface="Calibri"/>
              </a:rPr>
              <a:t>(Fibrates)</a:t>
            </a:r>
            <a:endParaRPr lang="en-US" b="0" spc="-20" dirty="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9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76805" marR="5080" indent="-2171065">
              <a:lnSpc>
                <a:spcPct val="100000"/>
              </a:lnSpc>
              <a:spcBef>
                <a:spcPts val="110"/>
              </a:spcBef>
            </a:pPr>
            <a:r>
              <a:rPr lang="en-US" b="0" spc="-25" smtClean="0">
                <a:latin typeface="Calibri"/>
                <a:cs typeface="Calibri"/>
              </a:rPr>
              <a:t>Activators </a:t>
            </a:r>
            <a:r>
              <a:rPr lang="en-US" b="0" smtClean="0">
                <a:latin typeface="Calibri"/>
                <a:cs typeface="Calibri"/>
              </a:rPr>
              <a:t>of </a:t>
            </a:r>
            <a:r>
              <a:rPr lang="en-US" b="0" spc="-15" smtClean="0">
                <a:latin typeface="Calibri"/>
                <a:cs typeface="Calibri"/>
              </a:rPr>
              <a:t>lipoprotein </a:t>
            </a:r>
            <a:r>
              <a:rPr lang="en-US" b="0" spc="-5" smtClean="0">
                <a:latin typeface="Calibri"/>
                <a:cs typeface="Calibri"/>
              </a:rPr>
              <a:t>lipase </a:t>
            </a:r>
            <a:r>
              <a:rPr lang="en-US" b="0" spc="-890" smtClean="0">
                <a:latin typeface="Calibri"/>
                <a:cs typeface="Calibri"/>
              </a:rPr>
              <a:t> </a:t>
            </a:r>
            <a:r>
              <a:rPr lang="en-US" b="0" spc="-20" smtClean="0">
                <a:latin typeface="Calibri"/>
                <a:cs typeface="Calibri"/>
              </a:rPr>
              <a:t>(Fibrates)</a:t>
            </a:r>
            <a:endParaRPr lang="en-US" b="0" spc="-20" dirty="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76805" marR="5080" indent="-2171065">
              <a:lnSpc>
                <a:spcPct val="100000"/>
              </a:lnSpc>
              <a:spcBef>
                <a:spcPts val="110"/>
              </a:spcBef>
            </a:pPr>
            <a:r>
              <a:rPr lang="en-US" b="0" spc="-25" smtClean="0">
                <a:latin typeface="Calibri"/>
                <a:cs typeface="Calibri"/>
              </a:rPr>
              <a:t>Activators </a:t>
            </a:r>
            <a:r>
              <a:rPr lang="en-US" b="0" smtClean="0">
                <a:latin typeface="Calibri"/>
                <a:cs typeface="Calibri"/>
              </a:rPr>
              <a:t>of </a:t>
            </a:r>
            <a:r>
              <a:rPr lang="en-US" b="0" spc="-15" smtClean="0">
                <a:latin typeface="Calibri"/>
                <a:cs typeface="Calibri"/>
              </a:rPr>
              <a:t>lipoprotein </a:t>
            </a:r>
            <a:r>
              <a:rPr lang="en-US" b="0" spc="-5" smtClean="0">
                <a:latin typeface="Calibri"/>
                <a:cs typeface="Calibri"/>
              </a:rPr>
              <a:t>lipase </a:t>
            </a:r>
            <a:r>
              <a:rPr lang="en-US" b="0" spc="-890" smtClean="0">
                <a:latin typeface="Calibri"/>
                <a:cs typeface="Calibri"/>
              </a:rPr>
              <a:t> </a:t>
            </a:r>
            <a:r>
              <a:rPr lang="en-US" b="0" spc="-20" smtClean="0">
                <a:latin typeface="Calibri"/>
                <a:cs typeface="Calibri"/>
              </a:rPr>
              <a:t>(Fibrates)</a:t>
            </a:r>
            <a:endParaRPr lang="en-US" b="0" spc="-20" dirty="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5" smtClean="0"/>
              <a:t>Inhibitor</a:t>
            </a:r>
            <a:r>
              <a:rPr lang="en-US" spc="-105" smtClean="0"/>
              <a:t> </a:t>
            </a:r>
            <a:r>
              <a:rPr lang="en-US" smtClean="0"/>
              <a:t>of</a:t>
            </a:r>
            <a:r>
              <a:rPr lang="en-US" spc="-15" smtClean="0"/>
              <a:t> </a:t>
            </a:r>
            <a:r>
              <a:rPr lang="en-US" spc="10" smtClean="0"/>
              <a:t>VLDL</a:t>
            </a:r>
            <a:r>
              <a:rPr lang="en-US" spc="-70" smtClean="0"/>
              <a:t> </a:t>
            </a:r>
            <a:r>
              <a:rPr lang="en-US" smtClean="0"/>
              <a:t>secretion</a:t>
            </a:r>
            <a:r>
              <a:rPr lang="en-US" spc="-75" smtClean="0"/>
              <a:t> </a:t>
            </a:r>
            <a:r>
              <a:rPr lang="en-US" spc="10" smtClean="0"/>
              <a:t>and</a:t>
            </a:r>
            <a:r>
              <a:rPr lang="en-US" spc="-70" smtClean="0"/>
              <a:t> </a:t>
            </a:r>
            <a:r>
              <a:rPr lang="en-US" spc="5" smtClean="0"/>
              <a:t>lipolysis</a:t>
            </a:r>
            <a:endParaRPr lang="en-US" spc="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8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7620" marR="5080" indent="-2512695">
              <a:lnSpc>
                <a:spcPct val="100000"/>
              </a:lnSpc>
              <a:spcBef>
                <a:spcPts val="110"/>
              </a:spcBef>
            </a:pPr>
            <a:r>
              <a:rPr lang="en-US" spc="5" smtClean="0"/>
              <a:t>Inhibitor</a:t>
            </a:r>
            <a:r>
              <a:rPr lang="en-US" spc="-110" smtClean="0"/>
              <a:t> </a:t>
            </a:r>
            <a:r>
              <a:rPr lang="en-US" smtClean="0"/>
              <a:t>of</a:t>
            </a:r>
            <a:r>
              <a:rPr lang="en-US" spc="-25" smtClean="0"/>
              <a:t> </a:t>
            </a:r>
            <a:r>
              <a:rPr lang="en-US" spc="10" smtClean="0"/>
              <a:t>VLDL</a:t>
            </a:r>
            <a:r>
              <a:rPr lang="en-US" spc="-75" smtClean="0"/>
              <a:t> </a:t>
            </a:r>
            <a:r>
              <a:rPr lang="en-US" smtClean="0"/>
              <a:t>secretion</a:t>
            </a:r>
            <a:r>
              <a:rPr lang="en-US" spc="-70" smtClean="0"/>
              <a:t> </a:t>
            </a:r>
            <a:r>
              <a:rPr lang="en-US" spc="10" smtClean="0"/>
              <a:t>and </a:t>
            </a:r>
            <a:r>
              <a:rPr lang="en-US" spc="-985" smtClean="0"/>
              <a:t> </a:t>
            </a:r>
            <a:r>
              <a:rPr lang="en-US" spc="5" smtClean="0"/>
              <a:t>lipolysis</a:t>
            </a:r>
            <a:endParaRPr lang="en-US" spc="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7620" marR="5080" indent="-2512695">
              <a:lnSpc>
                <a:spcPct val="100000"/>
              </a:lnSpc>
              <a:spcBef>
                <a:spcPts val="110"/>
              </a:spcBef>
            </a:pPr>
            <a:r>
              <a:rPr lang="en-US" spc="5" smtClean="0"/>
              <a:t>Inhibitor</a:t>
            </a:r>
            <a:r>
              <a:rPr lang="en-US" spc="-110" smtClean="0"/>
              <a:t> </a:t>
            </a:r>
            <a:r>
              <a:rPr lang="en-US" smtClean="0"/>
              <a:t>of</a:t>
            </a:r>
            <a:r>
              <a:rPr lang="en-US" spc="-25" smtClean="0"/>
              <a:t> </a:t>
            </a:r>
            <a:r>
              <a:rPr lang="en-US" spc="10" smtClean="0"/>
              <a:t>VLDL</a:t>
            </a:r>
            <a:r>
              <a:rPr lang="en-US" spc="-75" smtClean="0"/>
              <a:t> </a:t>
            </a:r>
            <a:r>
              <a:rPr lang="en-US" smtClean="0"/>
              <a:t>secretion</a:t>
            </a:r>
            <a:r>
              <a:rPr lang="en-US" spc="-70" smtClean="0"/>
              <a:t> </a:t>
            </a:r>
            <a:r>
              <a:rPr lang="en-US" spc="10" smtClean="0"/>
              <a:t>and </a:t>
            </a:r>
            <a:r>
              <a:rPr lang="en-US" spc="-985" smtClean="0"/>
              <a:t> </a:t>
            </a:r>
            <a:r>
              <a:rPr lang="en-US" spc="5" smtClean="0"/>
              <a:t>lipolysis</a:t>
            </a:r>
            <a:endParaRPr lang="en-US" spc="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smtClean="0">
                <a:latin typeface="Aharoni"/>
                <a:cs typeface="Aharoni"/>
              </a:rPr>
              <a:t>Newly</a:t>
            </a:r>
            <a:r>
              <a:rPr lang="en-US" spc="-20" smtClean="0">
                <a:latin typeface="Aharoni"/>
                <a:cs typeface="Aharoni"/>
              </a:rPr>
              <a:t> </a:t>
            </a:r>
            <a:r>
              <a:rPr lang="en-US" spc="5" smtClean="0">
                <a:latin typeface="Aharoni"/>
                <a:cs typeface="Aharoni"/>
              </a:rPr>
              <a:t>developed</a:t>
            </a:r>
            <a:r>
              <a:rPr lang="en-US" spc="-70" smtClean="0">
                <a:latin typeface="Aharoni"/>
                <a:cs typeface="Aharoni"/>
              </a:rPr>
              <a:t> </a:t>
            </a:r>
            <a:r>
              <a:rPr lang="en-US" spc="-5" smtClean="0">
                <a:latin typeface="Aharoni"/>
                <a:cs typeface="Aharoni"/>
              </a:rPr>
              <a:t>Antidyslipidemics</a:t>
            </a:r>
            <a:endParaRPr lang="en-US" spc="-5" dirty="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8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smtClean="0">
                <a:latin typeface="Aharoni"/>
                <a:cs typeface="Aharoni"/>
              </a:rPr>
              <a:t>Newly</a:t>
            </a:r>
            <a:r>
              <a:rPr lang="en-US" spc="-20" smtClean="0">
                <a:latin typeface="Aharoni"/>
                <a:cs typeface="Aharoni"/>
              </a:rPr>
              <a:t> </a:t>
            </a:r>
            <a:r>
              <a:rPr lang="en-US" spc="5" smtClean="0">
                <a:latin typeface="Aharoni"/>
                <a:cs typeface="Aharoni"/>
              </a:rPr>
              <a:t>developed</a:t>
            </a:r>
            <a:r>
              <a:rPr lang="en-US" spc="-70" smtClean="0">
                <a:latin typeface="Aharoni"/>
                <a:cs typeface="Aharoni"/>
              </a:rPr>
              <a:t> </a:t>
            </a:r>
            <a:r>
              <a:rPr lang="en-US" spc="-5" smtClean="0">
                <a:latin typeface="Aharoni"/>
                <a:cs typeface="Aharoni"/>
              </a:rPr>
              <a:t>Antidyslipidemics</a:t>
            </a:r>
            <a:endParaRPr lang="en-US" spc="-5" dirty="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8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smtClean="0">
                <a:latin typeface="Aharoni"/>
                <a:cs typeface="Aharoni"/>
              </a:rPr>
              <a:t>Newly</a:t>
            </a:r>
            <a:r>
              <a:rPr lang="en-US" spc="-20" smtClean="0">
                <a:latin typeface="Aharoni"/>
                <a:cs typeface="Aharoni"/>
              </a:rPr>
              <a:t> </a:t>
            </a:r>
            <a:r>
              <a:rPr lang="en-US" spc="5" smtClean="0">
                <a:latin typeface="Aharoni"/>
                <a:cs typeface="Aharoni"/>
              </a:rPr>
              <a:t>developed</a:t>
            </a:r>
            <a:r>
              <a:rPr lang="en-US" spc="-70" smtClean="0">
                <a:latin typeface="Aharoni"/>
                <a:cs typeface="Aharoni"/>
              </a:rPr>
              <a:t> </a:t>
            </a:r>
            <a:r>
              <a:rPr lang="en-US" spc="-5" smtClean="0">
                <a:latin typeface="Aharoni"/>
                <a:cs typeface="Aharoni"/>
              </a:rPr>
              <a:t>Antidyslipidemics</a:t>
            </a:r>
            <a:endParaRPr lang="en-US" spc="-5" dirty="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7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8275">
              <a:lnSpc>
                <a:spcPct val="100000"/>
              </a:lnSpc>
              <a:spcBef>
                <a:spcPts val="105"/>
              </a:spcBef>
            </a:pPr>
            <a:r>
              <a:rPr lang="en-US" spc="-5" smtClean="0">
                <a:latin typeface="Aharoni"/>
                <a:cs typeface="Aharoni"/>
              </a:rPr>
              <a:t>Newly</a:t>
            </a:r>
            <a:r>
              <a:rPr lang="en-US" spc="-20" smtClean="0">
                <a:latin typeface="Aharoni"/>
                <a:cs typeface="Aharoni"/>
              </a:rPr>
              <a:t> </a:t>
            </a:r>
            <a:r>
              <a:rPr lang="en-US" spc="5" smtClean="0">
                <a:latin typeface="Aharoni"/>
                <a:cs typeface="Aharoni"/>
              </a:rPr>
              <a:t>developed</a:t>
            </a:r>
            <a:r>
              <a:rPr lang="en-US" spc="-75" smtClean="0">
                <a:latin typeface="Aharoni"/>
                <a:cs typeface="Aharoni"/>
              </a:rPr>
              <a:t> </a:t>
            </a:r>
            <a:r>
              <a:rPr lang="en-US" spc="-5" smtClean="0">
                <a:latin typeface="Aharoni"/>
                <a:cs typeface="Aharoni"/>
              </a:rPr>
              <a:t>Antidyslipidemics</a:t>
            </a:r>
            <a:endParaRPr lang="en-US" spc="-5" dirty="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4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4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smtClean="0">
                <a:latin typeface="Aharoni"/>
                <a:cs typeface="Aharoni"/>
              </a:rPr>
              <a:t>Newly</a:t>
            </a:r>
            <a:r>
              <a:rPr lang="en-US" spc="-20" smtClean="0">
                <a:latin typeface="Aharoni"/>
                <a:cs typeface="Aharoni"/>
              </a:rPr>
              <a:t> </a:t>
            </a:r>
            <a:r>
              <a:rPr lang="en-US" spc="5" smtClean="0">
                <a:latin typeface="Aharoni"/>
                <a:cs typeface="Aharoni"/>
              </a:rPr>
              <a:t>developed</a:t>
            </a:r>
            <a:r>
              <a:rPr lang="en-US" spc="-70" smtClean="0">
                <a:latin typeface="Aharoni"/>
                <a:cs typeface="Aharoni"/>
              </a:rPr>
              <a:t> </a:t>
            </a:r>
            <a:r>
              <a:rPr lang="en-US" spc="-5" smtClean="0">
                <a:latin typeface="Aharoni"/>
                <a:cs typeface="Aharoni"/>
              </a:rPr>
              <a:t>Antidyslipidemics</a:t>
            </a:r>
            <a:endParaRPr lang="en-US" spc="-5" dirty="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7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CHOL</a:t>
            </a:r>
            <a:r>
              <a:rPr lang="en-US" sz="4400" spc="-6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4400" spc="-4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TE</a:t>
            </a:r>
            <a:r>
              <a:rPr lang="en-US" sz="4400" spc="-45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9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latin typeface="Aharoni"/>
                <a:cs typeface="Aharoni"/>
              </a:rPr>
              <a:t>HYPOLIPIDEMICS</a:t>
            </a:r>
            <a:endParaRPr lang="en-US" sz="4400">
              <a:latin typeface="Aharoni"/>
              <a:cs typeface="Aharon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7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3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35" smtClean="0">
                <a:solidFill>
                  <a:srgbClr val="FFFF00"/>
                </a:solidFill>
                <a:latin typeface="Calibri"/>
                <a:cs typeface="Calibri"/>
              </a:rPr>
              <a:t>COMBINATION</a:t>
            </a:r>
            <a:r>
              <a:rPr lang="en-US" sz="4400" spc="-55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spc="-10" smtClean="0">
                <a:solidFill>
                  <a:srgbClr val="FFFF00"/>
                </a:solidFill>
                <a:latin typeface="Calibri"/>
                <a:cs typeface="Calibri"/>
              </a:rPr>
              <a:t>DRUG </a:t>
            </a:r>
            <a:r>
              <a:rPr lang="en-US" sz="4400" spc="-15" smtClean="0">
                <a:solidFill>
                  <a:srgbClr val="FFFF00"/>
                </a:solidFill>
                <a:latin typeface="Calibri"/>
                <a:cs typeface="Calibri"/>
              </a:rPr>
              <a:t>THERAPY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5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30" smtClean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lang="en-US" sz="4400" spc="-2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15" smtClean="0">
                <a:solidFill>
                  <a:srgbClr val="FF0000"/>
                </a:solidFill>
                <a:latin typeface="Calibri"/>
                <a:cs typeface="Calibri"/>
              </a:rPr>
              <a:t>Questions!!!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20" smtClean="0">
                <a:solidFill>
                  <a:srgbClr val="FF0000"/>
                </a:solidFill>
                <a:latin typeface="Calibri"/>
                <a:cs typeface="Calibri"/>
              </a:rPr>
              <a:t>LIPOPROTEINS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55" smtClean="0">
                <a:solidFill>
                  <a:srgbClr val="FF0000"/>
                </a:solidFill>
                <a:latin typeface="Calibri"/>
                <a:cs typeface="Calibri"/>
              </a:rPr>
              <a:t>TRIGLYCERIDES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10" smtClean="0">
                <a:solidFill>
                  <a:srgbClr val="FF0000"/>
                </a:solidFill>
                <a:latin typeface="Calibri"/>
                <a:cs typeface="Calibri"/>
              </a:rPr>
              <a:t>LIPID</a:t>
            </a:r>
            <a:r>
              <a:rPr lang="en-US" sz="4400" spc="-3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400" spc="-40" smtClean="0">
                <a:solidFill>
                  <a:srgbClr val="FF0000"/>
                </a:solidFill>
                <a:latin typeface="Calibri"/>
                <a:cs typeface="Calibri"/>
              </a:rPr>
              <a:t>METABOLISM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60" smtClean="0">
                <a:solidFill>
                  <a:srgbClr val="FF0000"/>
                </a:solidFill>
                <a:latin typeface="Calibri"/>
                <a:cs typeface="Calibri"/>
              </a:rPr>
              <a:t>TARGET</a:t>
            </a:r>
            <a:r>
              <a:rPr lang="en-US" spc="-4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mtClean="0">
                <a:solidFill>
                  <a:srgbClr val="FF0000"/>
                </a:solidFill>
                <a:latin typeface="Calibri"/>
                <a:cs typeface="Calibri"/>
              </a:rPr>
              <a:t>LEVELS</a:t>
            </a:r>
            <a:r>
              <a:rPr lang="en-US" spc="-5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pc="-5" smtClean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lang="en-US" spc="-5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pc="5" smtClean="0">
                <a:solidFill>
                  <a:srgbClr val="FF0000"/>
                </a:solidFill>
                <a:latin typeface="Calibri"/>
                <a:cs typeface="Calibri"/>
              </a:rPr>
              <a:t>LIPIDS</a:t>
            </a:r>
            <a:r>
              <a:rPr lang="en-US" spc="-8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mtClean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en-US" spc="-4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pc="-10" smtClean="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endParaRPr lang="en-US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spc="-40" smtClean="0">
                <a:solidFill>
                  <a:srgbClr val="FF0000"/>
                </a:solidFill>
                <a:latin typeface="Calibri"/>
                <a:cs typeface="Calibri"/>
              </a:rPr>
              <a:t>ATHEROSCLEROSIS</a:t>
            </a:r>
            <a:endParaRPr lang="en-US" sz="4400"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On-screen Show (4:3)</PresentationFormat>
  <Paragraphs>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Office Theme</vt:lpstr>
      <vt:lpstr>DRUGS  FOR DYSLIPIDEMIA</vt:lpstr>
      <vt:lpstr>MAJOR LIPIDS IN OUR BODY</vt:lpstr>
      <vt:lpstr>PowerPoint Presentation</vt:lpstr>
      <vt:lpstr>CHOLESTEROL</vt:lpstr>
      <vt:lpstr>LIPOPROTEINS</vt:lpstr>
      <vt:lpstr>TRIGLYCERIDES</vt:lpstr>
      <vt:lpstr>LIPID METABOLISM</vt:lpstr>
      <vt:lpstr>TARGET LEVELS FOR LIPIDS IN BLOOD</vt:lpstr>
      <vt:lpstr>ATHEROSCLEROSIS</vt:lpstr>
      <vt:lpstr>ATHEROSCLEROSIS</vt:lpstr>
      <vt:lpstr>ATHEROSCLEROSIS</vt:lpstr>
      <vt:lpstr>MONITORING THE DISEASE</vt:lpstr>
      <vt:lpstr>MONITORING THE DISEASE</vt:lpstr>
      <vt:lpstr>HYPOLIPIDEMICS</vt:lpstr>
      <vt:lpstr>HYPOLIPIDEMICS</vt:lpstr>
      <vt:lpstr>HYPOLIPIDEMICS</vt:lpstr>
      <vt:lpstr>HYPOLIPIDEMICS</vt:lpstr>
      <vt:lpstr>TARGETS OF DRUG ACTION</vt:lpstr>
      <vt:lpstr>HMG-CoA Reductase inhibitors</vt:lpstr>
      <vt:lpstr>HMG-CoA Reductase inhibitors</vt:lpstr>
      <vt:lpstr>HMG-CoA Reductase inhibitors</vt:lpstr>
      <vt:lpstr>HMG-CoA Reductase inhibitors</vt:lpstr>
      <vt:lpstr>Bile acid binding resins</vt:lpstr>
      <vt:lpstr>Bile acid binding resins</vt:lpstr>
      <vt:lpstr>Intestinal cholesterol absorption  inhibitors</vt:lpstr>
      <vt:lpstr>Intestinal cholesterol absorption  inhibitors</vt:lpstr>
      <vt:lpstr>Activators of lipoprotein lipase  (Fibrates)</vt:lpstr>
      <vt:lpstr>Activators of lipoprotein lipase  (Fibrates)</vt:lpstr>
      <vt:lpstr>Activators of lipoprotein lipase  (Fibrates)</vt:lpstr>
      <vt:lpstr>Inhibitor of VLDL secretion and lipolysis</vt:lpstr>
      <vt:lpstr>Inhibitor of VLDL secretion and  lipolysis</vt:lpstr>
      <vt:lpstr>Inhibitor of VLDL secretion and  lipolysis</vt:lpstr>
      <vt:lpstr>Newly developed Antidyslipidemics</vt:lpstr>
      <vt:lpstr>Newly developed Antidyslipidemics</vt:lpstr>
      <vt:lpstr>Newly developed Antidyslipidemics</vt:lpstr>
      <vt:lpstr>Newly developed Antidyslipidemics</vt:lpstr>
      <vt:lpstr>PowerPoint Presentation</vt:lpstr>
      <vt:lpstr>Newly developed Antidyslipidemics</vt:lpstr>
      <vt:lpstr>HYPOLIPIDEMICS</vt:lpstr>
      <vt:lpstr>HYPOLIPIDEMICS</vt:lpstr>
      <vt:lpstr>PowerPoint Presentation</vt:lpstr>
      <vt:lpstr>COMBINATION DRUG THERAPY</vt:lpstr>
      <vt:lpstr>Any Questions!!!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 FOR DYSLIPIDEMIA</dc:title>
  <dc:creator>xi</dc:creator>
  <cp:lastModifiedBy>xi</cp:lastModifiedBy>
  <cp:revision>1</cp:revision>
  <dcterms:created xsi:type="dcterms:W3CDTF">2021-04-09T06:40:16Z</dcterms:created>
  <dcterms:modified xsi:type="dcterms:W3CDTF">2021-04-09T06:40:19Z</dcterms:modified>
</cp:coreProperties>
</file>